
<file path=[Content_Types].xml><?xml version="1.0" encoding="utf-8"?>
<Types xmlns="http://schemas.openxmlformats.org/package/2006/content-types">
  <Default Extension="png" ContentType="image/png"/>
  <Default Extension="PhpPresentationReaderPpt2007BkgOBAdCn" ContentType="application/octet-stream"/>
  <Default Extension="PhpPresentationReaderPpt2007BkgmefFIn" ContentType="application/octet-stream"/>
  <Default Extension="jpeg" ContentType="image/jpeg"/>
  <Default Extension="rels" ContentType="application/vnd.openxmlformats-package.relationships+xml"/>
  <Default Extension="xml" ContentType="application/xml"/>
  <Default Extension="PhpPresentationReaderPpt2007BkgPLiimm" ContentType="application/octet-stream"/>
  <Default Extension="PhpPresentationReaderPpt2007BkgMoocEn" ContentType="application/octet-stream"/>
  <Default Extension="PhpPresentationReaderPpt2007BkgBbaMhm" ContentType="application/octet-stream"/>
  <Default Extension="PhpPresentationReaderPpt2007BkgFHJbAn" ContentType="application/octet-stream"/>
  <Default Extension="PhpPresentationReaderPpt2007BkgJkCJlm" ContentType="application/octet-stream"/>
  <Default Extension="PhpPresentationReaderPpt2007BkgGKoBGn" ContentType="application/octet-stream"/>
  <Default Extension="PhpPresentationReaderPpt2007BkglpeDom" ContentType="application/octet-stream"/>
  <Default Extension="PhpPresentationReaderPpt2007BkgFdDjJn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75" r:id="rId6"/>
    <p:sldId id="262" r:id="rId7"/>
    <p:sldId id="261" r:id="rId8"/>
    <p:sldId id="269" r:id="rId9"/>
    <p:sldId id="270" r:id="rId10"/>
    <p:sldId id="271" r:id="rId11"/>
    <p:sldId id="272" r:id="rId12"/>
    <p:sldId id="273" r:id="rId13"/>
    <p:sldId id="274" r:id="rId14"/>
    <p:sldId id="263" r:id="rId15"/>
    <p:sldId id="264" r:id="rId16"/>
    <p:sldId id="265" r:id="rId17"/>
    <p:sldId id="266" r:id="rId18"/>
    <p:sldId id="267" r:id="rId19"/>
    <p:sldId id="268" r:id="rId20"/>
  </p:sldIdLst>
  <p:sldSz cx="9144000" cy="5143500" type="screen16x9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0" autoAdjust="0"/>
    <p:restoredTop sz="94660"/>
  </p:normalViewPr>
  <p:slideViewPr>
    <p:cSldViewPr>
      <p:cViewPr varScale="1">
        <p:scale>
          <a:sx n="96" d="100"/>
          <a:sy n="96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hpPresentationReaderPpt2007BkgBbaMhm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hpPresentationReaderPpt2007BkgFdDjJn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hpPresentationReaderPpt2007BkglpeDom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hpPresentationReaderPpt2007BkgOBAdCn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hpPresentationReaderPpt2007BkgJkCJlm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hpPresentationReaderPpt2007BkgPLiimm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hpPresentationReaderPpt2007BkglpeDom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hpPresentationReaderPpt2007BkgFHJbAn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hpPresentationReaderPpt2007BkgOBAdCn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hpPresentationReaderPpt2007BkgMoocEn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hpPresentationReaderPpt2007BkgGKoBGn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hpPresentationReaderPpt2007BkgmefFIn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_ONLY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TITLE_AND_DESCRIPTION_1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1_1_2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BOD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_ONLY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TITLE_AND_DESCRIPTION_1_1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TITLE_AND_DESCRIPTION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TITLE_AND_DESCRIPTION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_ONLY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438074861" r:id="rId1"/>
    <p:sldLayoutId id="2438074862" r:id="rId2"/>
    <p:sldLayoutId id="2438074863" r:id="rId3"/>
    <p:sldLayoutId id="2438074864" r:id="rId4"/>
    <p:sldLayoutId id="2438074865" r:id="rId5"/>
    <p:sldLayoutId id="2438074866" r:id="rId6"/>
    <p:sldLayoutId id="2438074867" r:id="rId7"/>
    <p:sldLayoutId id="2438074868" r:id="rId8"/>
    <p:sldLayoutId id="2438074869" r:id="rId9"/>
    <p:sldLayoutId id="2438074870" r:id="rId10"/>
    <p:sldLayoutId id="2438074871" r:id="rId11"/>
    <p:sldLayoutId id="2438074872" r:id="rId12"/>
  </p:sldLayoutIdLst>
  <p:txStyles>
    <p:titleStyle>
      <a:defPPr algn="l">
        <a:defRPr kern="1200"/>
      </a:defPPr>
      <a:lvl1pPr algn="l">
        <a:defRPr sz="1400" kern="1200"/>
      </a:lvl1pPr>
      <a:lvl2pPr algn="l">
        <a:defRPr sz="1400" kern="1200"/>
      </a:lvl2pPr>
      <a:lvl3pPr algn="l">
        <a:defRPr sz="1400" kern="1200"/>
      </a:lvl3pPr>
      <a:lvl4pPr algn="l">
        <a:defRPr sz="1400" kern="1200"/>
      </a:lvl4pPr>
      <a:lvl5pPr algn="l">
        <a:defRPr sz="1400" kern="1200"/>
      </a:lvl5pPr>
      <a:lvl6pPr algn="l">
        <a:defRPr sz="1400" kern="1200"/>
      </a:lvl6pPr>
      <a:lvl7pPr algn="l">
        <a:defRPr sz="1400" kern="1200"/>
      </a:lvl7pPr>
      <a:lvl8pPr algn="l">
        <a:defRPr sz="1400" kern="1200"/>
      </a:lvl8pPr>
      <a:lvl9pPr algn="l">
        <a:defRPr sz="1400" kern="1200"/>
      </a:lvl9pPr>
      <a:extLst/>
    </p:titleStyle>
    <p:bodyStyle>
      <a:defPPr algn="l">
        <a:defRPr kern="1200"/>
      </a:defPPr>
      <a:lvl1pPr algn="l">
        <a:defRPr sz="1400" kern="1200"/>
      </a:lvl1pPr>
      <a:lvl2pPr algn="l">
        <a:defRPr sz="1400" kern="1200"/>
      </a:lvl2pPr>
      <a:lvl3pPr algn="l">
        <a:defRPr sz="1400" kern="1200"/>
      </a:lvl3pPr>
      <a:lvl4pPr algn="l">
        <a:defRPr sz="1400" kern="1200"/>
      </a:lvl4pPr>
      <a:lvl5pPr algn="l">
        <a:defRPr sz="1400" kern="1200"/>
      </a:lvl5pPr>
      <a:lvl6pPr algn="l">
        <a:defRPr sz="1400" kern="1200"/>
      </a:lvl6pPr>
      <a:lvl7pPr algn="l">
        <a:defRPr sz="1400" kern="1200"/>
      </a:lvl7pPr>
      <a:lvl8pPr algn="l">
        <a:defRPr sz="1400" kern="1200"/>
      </a:lvl8pPr>
      <a:lvl9pPr algn="l">
        <a:defRPr sz="1400" kern="1200"/>
      </a:lvl9pPr>
      <a:extLst/>
    </p:bodyStyle>
    <p:otherStyle>
      <a:defPPr algn="l">
        <a:defRPr kern="1200"/>
      </a:defPPr>
      <a:lvl1pPr algn="l">
        <a:defRPr sz="1400" kern="1200"/>
      </a:lvl1pPr>
      <a:lvl2pPr algn="l">
        <a:defRPr sz="1400" kern="1200"/>
      </a:lvl2pPr>
      <a:lvl3pPr algn="l">
        <a:defRPr sz="1400" kern="1200"/>
      </a:lvl3pPr>
      <a:lvl4pPr algn="l">
        <a:defRPr sz="1400" kern="1200"/>
      </a:lvl4pPr>
      <a:lvl5pPr algn="l">
        <a:defRPr sz="1400" kern="1200"/>
      </a:lvl5pPr>
      <a:lvl6pPr algn="l">
        <a:defRPr sz="1400" kern="1200"/>
      </a:lvl6pPr>
      <a:lvl7pPr algn="l">
        <a:defRPr sz="1400" kern="1200"/>
      </a:lvl7pPr>
      <a:lvl8pPr algn="l">
        <a:defRPr sz="1400" kern="1200"/>
      </a:lvl8pPr>
      <a:lvl9pPr algn="l">
        <a:defRPr sz="1400" kern="1200"/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543050"/>
          <a:ext cx="8229600" cy="2857500"/>
          <a:chOff x="914400" y="1543050"/>
          <a:chExt cx="8229600" cy="2857500"/>
        </a:xfrm>
      </p:grpSpPr>
      <p:sp>
        <p:nvSpPr>
          <p:cNvPr id="2" name="CuadroTexto 1"/>
          <p:cNvSpPr txBox="1"/>
          <p:nvPr/>
        </p:nvSpPr>
        <p:spPr>
          <a:xfrm>
            <a:off x="1828800" y="1543050"/>
            <a:ext cx="5486400" cy="1323439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Trabajo</a:t>
            </a:r>
            <a:r>
              <a:rPr lang="en-US" sz="40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4000" b="1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Integrador</a:t>
            </a:r>
            <a:endParaRPr lang="en-US" sz="4000" b="1" u="none" strike="noStrike" cap="none" spc="0" dirty="0">
              <a:solidFill>
                <a:srgbClr val="FFFFFF">
                  <a:alpha val="100000"/>
                </a:srgbClr>
              </a:solidFill>
              <a:latin typeface="Calibri"/>
            </a:endParaRPr>
          </a:p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Virtualización</a:t>
            </a:r>
            <a:endParaRPr lang="en-US" sz="4000" b="1" u="none" strike="noStrike" cap="none" spc="0" dirty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838200" y="4171950"/>
            <a:ext cx="7315200" cy="40011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Alumnas: Pascutti, Valentina y Ramos, Angela</a:t>
            </a:r>
            <a:endParaRPr lang="en-US" sz="2000" b="1" u="none" strike="noStrike" cap="none" spc="0" dirty="0">
              <a:solidFill>
                <a:srgbClr val="FFAB40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70B47BB-DA09-4CBC-8229-10CA82853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62" y="1657350"/>
            <a:ext cx="36766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85F9E84-D066-400F-B6EF-A6F922938C53}"/>
              </a:ext>
            </a:extLst>
          </p:cNvPr>
          <p:cNvSpPr txBox="1"/>
          <p:nvPr/>
        </p:nvSpPr>
        <p:spPr>
          <a:xfrm>
            <a:off x="448962" y="666750"/>
            <a:ext cx="2995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FFAB40">
                    <a:alpha val="100000"/>
                  </a:srgbClr>
                </a:solidFill>
                <a:latin typeface="Calibri"/>
              </a:rPr>
              <a:t>Instalacion</a:t>
            </a:r>
            <a:r>
              <a:rPr lang="en-US" sz="2800" b="1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 Apache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88D4E83-4D0E-4A07-98AB-A96B63C9D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660954"/>
            <a:ext cx="3798593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C3CFD27-F264-46B2-B01D-7D17589C9012}"/>
              </a:ext>
            </a:extLst>
          </p:cNvPr>
          <p:cNvSpPr txBox="1"/>
          <p:nvPr/>
        </p:nvSpPr>
        <p:spPr>
          <a:xfrm>
            <a:off x="4953000" y="451306"/>
            <a:ext cx="395140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FFAB40">
                    <a:alpha val="100000"/>
                  </a:srgbClr>
                </a:solidFill>
                <a:latin typeface="Calibri"/>
              </a:rPr>
              <a:t>Habilitacion</a:t>
            </a:r>
            <a:r>
              <a:rPr lang="en-US" sz="2800" b="1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 de Apache y </a:t>
            </a:r>
          </a:p>
          <a:p>
            <a:r>
              <a:rPr lang="en-US" sz="2800" b="1" dirty="0" err="1">
                <a:solidFill>
                  <a:srgbClr val="FFAB40">
                    <a:alpha val="100000"/>
                  </a:srgbClr>
                </a:solidFill>
                <a:latin typeface="Calibri"/>
              </a:rPr>
              <a:t>prueba</a:t>
            </a:r>
            <a:r>
              <a:rPr lang="en-US" sz="2800" b="1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 de </a:t>
            </a:r>
            <a:r>
              <a:rPr lang="en-US" sz="2800" b="1" dirty="0" err="1">
                <a:solidFill>
                  <a:srgbClr val="FFAB40">
                    <a:alpha val="100000"/>
                  </a:srgbClr>
                </a:solidFill>
                <a:latin typeface="Calibri"/>
              </a:rPr>
              <a:t>conectividad</a:t>
            </a:r>
            <a:endParaRPr lang="en-US" sz="2800" b="1" dirty="0">
              <a:solidFill>
                <a:srgbClr val="FFAB40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8957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C2AD6B8-54E9-43C0-A042-A0360A6D1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85750"/>
            <a:ext cx="5300811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C290D25-FEB4-4D1E-8DDF-A7AC109E3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343150"/>
            <a:ext cx="4455245" cy="237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C742E50-6962-4ACB-BBE0-F2EF74CFC5CA}"/>
              </a:ext>
            </a:extLst>
          </p:cNvPr>
          <p:cNvSpPr txBox="1"/>
          <p:nvPr/>
        </p:nvSpPr>
        <p:spPr>
          <a:xfrm>
            <a:off x="448962" y="666750"/>
            <a:ext cx="3140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FFAB40">
                    <a:alpha val="100000"/>
                  </a:srgbClr>
                </a:solidFill>
                <a:latin typeface="Calibri"/>
              </a:rPr>
              <a:t>Verificacion</a:t>
            </a:r>
            <a:r>
              <a:rPr lang="en-US" sz="2800" b="1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 de IP y</a:t>
            </a:r>
          </a:p>
          <a:p>
            <a:r>
              <a:rPr lang="en-US" sz="2800" b="1" dirty="0" err="1">
                <a:solidFill>
                  <a:srgbClr val="FFAB40">
                    <a:alpha val="100000"/>
                  </a:srgbClr>
                </a:solidFill>
                <a:latin typeface="Calibri"/>
              </a:rPr>
              <a:t>Puertos</a:t>
            </a:r>
            <a:r>
              <a:rPr lang="en-US" sz="2800" b="1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dirty="0" err="1">
                <a:solidFill>
                  <a:srgbClr val="FFAB40">
                    <a:alpha val="100000"/>
                  </a:srgbClr>
                </a:solidFill>
                <a:latin typeface="Calibri"/>
              </a:rPr>
              <a:t>en</a:t>
            </a:r>
            <a:r>
              <a:rPr lang="en-US" sz="2800" b="1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dirty="0" err="1">
                <a:solidFill>
                  <a:srgbClr val="FFAB40">
                    <a:alpha val="100000"/>
                  </a:srgbClr>
                </a:solidFill>
                <a:latin typeface="Calibri"/>
              </a:rPr>
              <a:t>escucha</a:t>
            </a:r>
            <a:r>
              <a:rPr lang="en-US" sz="2800" b="1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5467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CEA1C257-0F0B-4DFA-BCC9-2AF339208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696" y="209550"/>
            <a:ext cx="4824412" cy="429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56B62F9-D3AB-46F4-B778-79C45778C7EB}"/>
              </a:ext>
            </a:extLst>
          </p:cNvPr>
          <p:cNvSpPr txBox="1"/>
          <p:nvPr/>
        </p:nvSpPr>
        <p:spPr>
          <a:xfrm>
            <a:off x="448962" y="666750"/>
            <a:ext cx="33893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FFAB40">
                    <a:alpha val="100000"/>
                  </a:srgbClr>
                </a:solidFill>
                <a:latin typeface="Calibri"/>
              </a:rPr>
              <a:t>Verificacion</a:t>
            </a:r>
            <a:r>
              <a:rPr lang="en-US" sz="2800" b="1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 del </a:t>
            </a:r>
          </a:p>
          <a:p>
            <a:r>
              <a:rPr lang="en-US" sz="2800" b="1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Apache </a:t>
            </a:r>
            <a:r>
              <a:rPr lang="en-US" sz="2800" b="1" dirty="0" err="1">
                <a:solidFill>
                  <a:srgbClr val="FFAB40">
                    <a:alpha val="100000"/>
                  </a:srgbClr>
                </a:solidFill>
                <a:latin typeface="Calibri"/>
              </a:rPr>
              <a:t>desde</a:t>
            </a:r>
            <a:r>
              <a:rPr lang="en-US" sz="2800" b="1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dirty="0" err="1">
                <a:solidFill>
                  <a:srgbClr val="FFAB40">
                    <a:alpha val="100000"/>
                  </a:srgbClr>
                </a:solidFill>
                <a:latin typeface="Calibri"/>
              </a:rPr>
              <a:t>Cliente</a:t>
            </a:r>
            <a:endParaRPr lang="en-US" sz="2800" b="1" dirty="0">
              <a:solidFill>
                <a:srgbClr val="FFAB40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8083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1494FD4-709A-4769-B39F-D8D977F56A00}"/>
              </a:ext>
            </a:extLst>
          </p:cNvPr>
          <p:cNvSpPr txBox="1"/>
          <p:nvPr/>
        </p:nvSpPr>
        <p:spPr>
          <a:xfrm>
            <a:off x="381000" y="514350"/>
            <a:ext cx="723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AB40">
                    <a:alpha val="100000"/>
                  </a:srgbClr>
                </a:solidFill>
                <a:latin typeface="Calibri"/>
              </a:rPr>
              <a:t>Verificacion</a:t>
            </a:r>
            <a:r>
              <a:rPr lang="en-US" sz="2800" b="1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 de </a:t>
            </a:r>
            <a:r>
              <a:rPr lang="en-US" sz="2800" b="1" dirty="0" err="1">
                <a:solidFill>
                  <a:srgbClr val="FFAB40">
                    <a:alpha val="100000"/>
                  </a:srgbClr>
                </a:solidFill>
                <a:latin typeface="Calibri"/>
              </a:rPr>
              <a:t>conectividad</a:t>
            </a:r>
            <a:r>
              <a:rPr lang="en-US" sz="2800" b="1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 entre Host y MVs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4167FE5-0AF9-4474-BE14-2B8066EF7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1037570"/>
            <a:ext cx="4743450" cy="342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85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019425"/>
          <a:chOff x="914400" y="1028700"/>
          <a:chExt cx="8229600" cy="3019425"/>
        </a:xfrm>
      </p:grpSpPr>
      <p:sp>
        <p:nvSpPr>
          <p:cNvPr id="2" name="CuadroTexto 1"/>
          <p:cNvSpPr txBox="1"/>
          <p:nvPr/>
        </p:nvSpPr>
        <p:spPr>
          <a:xfrm>
            <a:off x="914400" y="1028700"/>
            <a:ext cx="7315200" cy="40005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 err="1">
                <a:solidFill>
                  <a:srgbClr val="FFAB40">
                    <a:alpha val="100000"/>
                  </a:srgbClr>
                </a:solidFill>
                <a:latin typeface="Calibri"/>
              </a:rPr>
              <a:t>Resultados</a:t>
            </a: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FFAB40">
                    <a:alpha val="100000"/>
                  </a:srgbClr>
                </a:solidFill>
                <a:latin typeface="Calibri"/>
              </a:rPr>
              <a:t>Obtenidos</a:t>
            </a:r>
            <a:endParaRPr lang="en-US" sz="2800" b="1" u="none" strike="noStrike" cap="none" spc="0" dirty="0">
              <a:solidFill>
                <a:srgbClr val="FFAB40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914400" y="1800225"/>
            <a:ext cx="7315200" cy="1219200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Configuración exitosa de un entorno virtual funcional.
Implementación efectiva de máquinas virtuales con Ubuntu Server y conectividad optimizada.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019425"/>
          <a:chOff x="914400" y="1028700"/>
          <a:chExt cx="8229600" cy="3019425"/>
        </a:xfrm>
      </p:grpSpPr>
      <p:sp>
        <p:nvSpPr>
          <p:cNvPr id="2" name="CuadroTexto 1"/>
          <p:cNvSpPr txBox="1"/>
          <p:nvPr/>
        </p:nvSpPr>
        <p:spPr>
          <a:xfrm>
            <a:off x="914400" y="1028700"/>
            <a:ext cx="7315200" cy="40005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>
                <a:solidFill>
                  <a:srgbClr val="FFAB40">
                    <a:alpha val="100000"/>
                  </a:srgbClr>
                </a:solidFill>
                <a:latin typeface="Calibri"/>
              </a:rPr>
              <a:t>Desafíos Superados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914400" y="1800225"/>
            <a:ext cx="7315200" cy="1219200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Problemas de conectividad iniciales entre las máquinas virtuales.
Resolución mediante la configuración del adaptador de red a modo puente.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019425"/>
          <a:chOff x="914400" y="1028700"/>
          <a:chExt cx="8229600" cy="3019425"/>
        </a:xfrm>
      </p:grpSpPr>
      <p:sp>
        <p:nvSpPr>
          <p:cNvPr id="2" name="CuadroTexto 1"/>
          <p:cNvSpPr txBox="1"/>
          <p:nvPr/>
        </p:nvSpPr>
        <p:spPr>
          <a:xfrm>
            <a:off x="914400" y="1028700"/>
            <a:ext cx="7315200" cy="40005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>
                <a:solidFill>
                  <a:srgbClr val="FFAB40">
                    <a:alpha val="100000"/>
                  </a:srgbClr>
                </a:solidFill>
                <a:latin typeface="Calibri"/>
              </a:rPr>
              <a:t>Beneficios de la Virtualización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914400" y="1800225"/>
            <a:ext cx="7315200" cy="1219200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Eficiencia en el uso de hardware, optimizando recursos y reduciendo costos.
Facilita el desarrollo, pruebas y despliegue de software en entornos controlados.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4200525"/>
          <a:chOff x="914400" y="1028700"/>
          <a:chExt cx="8229600" cy="4200525"/>
        </a:xfrm>
      </p:grpSpPr>
      <p:sp>
        <p:nvSpPr>
          <p:cNvPr id="2" name="CuadroTexto 1"/>
          <p:cNvSpPr txBox="1"/>
          <p:nvPr/>
        </p:nvSpPr>
        <p:spPr>
          <a:xfrm>
            <a:off x="1828800" y="1028700"/>
            <a:ext cx="5486400" cy="57150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u="none" strike="noStrike" cap="none" spc="0">
                <a:solidFill>
                  <a:srgbClr val="FFAB40">
                    <a:alpha val="100000"/>
                  </a:srgbClr>
                </a:solidFill>
                <a:latin typeface="Calibri"/>
              </a:rPr>
              <a:t>Conclusión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914400" y="1800225"/>
            <a:ext cx="7315200" cy="240030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 virtualización es una tecnología clave que permite mejorar la eficiencia, reducir costos y facilitar la innovación en el desarrollo y gestión de infraestructuras tecnológicas.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324225"/>
          <a:chOff x="914400" y="1028700"/>
          <a:chExt cx="8229600" cy="3324225"/>
        </a:xfrm>
      </p:grpSpPr>
      <p:sp>
        <p:nvSpPr>
          <p:cNvPr id="2" name="CuadroTexto 1"/>
          <p:cNvSpPr txBox="1"/>
          <p:nvPr/>
        </p:nvSpPr>
        <p:spPr>
          <a:xfrm>
            <a:off x="914400" y="1028700"/>
            <a:ext cx="7315200" cy="40005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>
                <a:solidFill>
                  <a:srgbClr val="FFAB40">
                    <a:alpha val="100000"/>
                  </a:srgbClr>
                </a:solidFill>
                <a:latin typeface="Calibri"/>
              </a:rPr>
              <a:t>Referencias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914400" y="1543050"/>
            <a:ext cx="7315200" cy="1781175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alpha val="100000"/>
                </a:srgbClr>
              </a:buClr>
              <a:buFont typeface="Calibri"/>
              <a:buChar char="-"/>
            </a:pPr>
            <a:r>
              <a:rPr lang="en-US" sz="1400" b="1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 Apache Software Foundation. (s.f.). Apache HTTP Server Version 2.4 Documentation. https://httpd.apache.org/docs/2.4/es/</a:t>
            </a:r>
          </a:p>
          <a:p>
            <a:pPr marL="0" marR="0" lvl="0" indent="0" algn="l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alpha val="100000"/>
                </a:srgbClr>
              </a:buClr>
              <a:buFont typeface="Calibri"/>
              <a:buChar char="-"/>
            </a:pPr>
            <a:r>
              <a:rPr lang="en-US" sz="1400" b="1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 Canonical Ltd. (s.f.). Ubuntu Server Documentation. https://documentation.ubuntu.com/server/</a:t>
            </a:r>
          </a:p>
          <a:p>
            <a:pPr marL="0" marR="0" lvl="0" indent="0" algn="l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alpha val="100000"/>
                </a:srgbClr>
              </a:buClr>
              <a:buFont typeface="Calibri"/>
              <a:buChar char="-"/>
            </a:pPr>
            <a:r>
              <a:rPr lang="en-US" sz="1400" b="1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 Enferrel, A. (s.f.). Virtualización: Conceptos y beneficios.</a:t>
            </a:r>
          </a:p>
          <a:p>
            <a:pPr marL="0" marR="0" lvl="0" indent="0" algn="l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alpha val="100000"/>
                </a:srgbClr>
              </a:buClr>
              <a:buFont typeface="Calibri"/>
              <a:buChar char="-"/>
            </a:pPr>
            <a:r>
              <a:rPr lang="en-US" sz="1400" b="1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 Amazon Web Services. (s.f.). ¿Qué es la virtualización? https://aws.amazon.com/es/what-is/virtualization/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828800" y="1028700"/>
          <a:ext cx="7315200" cy="3581400"/>
          <a:chOff x="1828800" y="1028700"/>
          <a:chExt cx="7315200" cy="3581400"/>
        </a:xfrm>
      </p:grpSpPr>
      <p:sp>
        <p:nvSpPr>
          <p:cNvPr id="2" name="CuadroTexto 1"/>
          <p:cNvSpPr txBox="1"/>
          <p:nvPr/>
        </p:nvSpPr>
        <p:spPr>
          <a:xfrm>
            <a:off x="1828800" y="1028700"/>
            <a:ext cx="5486400" cy="85725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6000" b="1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¡Gracias!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5638800"/>
          <a:chOff x="914400" y="1028700"/>
          <a:chExt cx="8229600" cy="5638800"/>
        </a:xfrm>
      </p:grpSpPr>
      <p:sp>
        <p:nvSpPr>
          <p:cNvPr id="2" name="CuadroTexto 1"/>
          <p:cNvSpPr txBox="1"/>
          <p:nvPr/>
        </p:nvSpPr>
        <p:spPr>
          <a:xfrm>
            <a:off x="1828800" y="1028700"/>
            <a:ext cx="5486400" cy="57150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u="none" strike="noStrike" cap="none" spc="0">
                <a:solidFill>
                  <a:srgbClr val="FFAB40">
                    <a:alpha val="100000"/>
                  </a:srgbClr>
                </a:solidFill>
                <a:latin typeface="Calibri"/>
              </a:rPr>
              <a:t>Introducción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914400" y="1800225"/>
            <a:ext cx="7315200" cy="1938992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Este </a:t>
            </a:r>
            <a:r>
              <a:rPr lang="en-US" sz="2000" b="1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trabajo</a:t>
            </a:r>
            <a:r>
              <a:rPr lang="en-US" sz="20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se </a:t>
            </a:r>
            <a:r>
              <a:rPr lang="en-US" sz="2000" b="1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enfoca</a:t>
            </a:r>
            <a:r>
              <a:rPr lang="en-US" sz="20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b="1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en</a:t>
            </a:r>
            <a:r>
              <a:rPr lang="en-US" sz="20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la </a:t>
            </a:r>
            <a:r>
              <a:rPr lang="en-US" sz="2000" b="1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virtualización</a:t>
            </a:r>
            <a:r>
              <a:rPr lang="en-US" sz="20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, </a:t>
            </a:r>
            <a:r>
              <a:rPr lang="en-US" sz="2000" b="1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una</a:t>
            </a:r>
            <a:r>
              <a:rPr lang="en-US" sz="20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b="1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tecnología</a:t>
            </a:r>
            <a:r>
              <a:rPr lang="en-US" sz="20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fundamental </a:t>
            </a:r>
            <a:r>
              <a:rPr lang="en-US" sz="2000" b="1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en</a:t>
            </a:r>
            <a:r>
              <a:rPr lang="en-US" sz="20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la </a:t>
            </a:r>
            <a:r>
              <a:rPr lang="en-US" sz="2000" b="1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infraestructura</a:t>
            </a:r>
            <a:r>
              <a:rPr lang="en-US" sz="20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b="1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tecnológica</a:t>
            </a:r>
            <a:r>
              <a:rPr lang="en-US" sz="20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b="1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moderna</a:t>
            </a:r>
            <a:r>
              <a:rPr lang="en-US" sz="20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que </a:t>
            </a:r>
            <a:r>
              <a:rPr lang="en-US" sz="2000" b="1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permite</a:t>
            </a:r>
            <a:r>
              <a:rPr lang="en-US" sz="20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b="1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crear</a:t>
            </a:r>
            <a:r>
              <a:rPr lang="en-US" sz="20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b="1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versiones</a:t>
            </a:r>
            <a:r>
              <a:rPr lang="en-US" sz="20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b="1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virtuales</a:t>
            </a:r>
            <a:r>
              <a:rPr lang="en-US" sz="20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de </a:t>
            </a:r>
            <a:r>
              <a:rPr lang="en-US" sz="2000" b="1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recursos</a:t>
            </a:r>
            <a:r>
              <a:rPr lang="en-US" sz="20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b="1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informáticos</a:t>
            </a:r>
            <a:r>
              <a:rPr lang="en-US" sz="20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. La </a:t>
            </a:r>
            <a:r>
              <a:rPr lang="en-US" sz="2000" b="1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virtualización</a:t>
            </a:r>
            <a:r>
              <a:rPr lang="en-US" sz="20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es </a:t>
            </a:r>
            <a:r>
              <a:rPr lang="en-US" sz="2000" b="1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esencial</a:t>
            </a:r>
            <a:r>
              <a:rPr lang="en-US" sz="20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para </a:t>
            </a:r>
            <a:r>
              <a:rPr lang="en-US" sz="2000" b="1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optimizar</a:t>
            </a:r>
            <a:r>
              <a:rPr lang="en-US" sz="20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b="1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recursos</a:t>
            </a:r>
            <a:r>
              <a:rPr lang="en-US" sz="20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, </a:t>
            </a:r>
            <a:r>
              <a:rPr lang="en-US" sz="2000" b="1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reducir</a:t>
            </a:r>
            <a:r>
              <a:rPr lang="en-US" sz="20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b="1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costos</a:t>
            </a:r>
            <a:r>
              <a:rPr lang="en-US" sz="20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y </a:t>
            </a:r>
            <a:r>
              <a:rPr lang="en-US" sz="2000" b="1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mejorar</a:t>
            </a:r>
            <a:r>
              <a:rPr lang="en-US" sz="20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la </a:t>
            </a:r>
            <a:r>
              <a:rPr lang="en-US" sz="2000" b="1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seguridad</a:t>
            </a:r>
            <a:r>
              <a:rPr lang="en-US" sz="20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324225"/>
          <a:chOff x="914400" y="1028700"/>
          <a:chExt cx="8229600" cy="3324225"/>
        </a:xfrm>
      </p:grpSpPr>
      <p:sp>
        <p:nvSpPr>
          <p:cNvPr id="2" name="CuadroTexto 1"/>
          <p:cNvSpPr txBox="1"/>
          <p:nvPr/>
        </p:nvSpPr>
        <p:spPr>
          <a:xfrm>
            <a:off x="914400" y="1028700"/>
            <a:ext cx="7315200" cy="40005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>
                <a:solidFill>
                  <a:srgbClr val="FFAB40">
                    <a:alpha val="100000"/>
                  </a:srgbClr>
                </a:solidFill>
                <a:latin typeface="Calibri"/>
              </a:rPr>
              <a:t>Definición de Virtualización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914400" y="1800225"/>
            <a:ext cx="7315200" cy="1524000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 virtualización es una tecnología que permite crear versiones virtuales de sistemas operativos, servidores y redes.
Ayuda a maximizar la capacidad de hardware y a optimizar el uso de recursos informáticos.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629025"/>
          <a:chOff x="914400" y="1028700"/>
          <a:chExt cx="8229600" cy="3629025"/>
        </a:xfrm>
      </p:grpSpPr>
      <p:sp>
        <p:nvSpPr>
          <p:cNvPr id="2" name="CuadroTexto 1"/>
          <p:cNvSpPr txBox="1"/>
          <p:nvPr/>
        </p:nvSpPr>
        <p:spPr>
          <a:xfrm>
            <a:off x="914400" y="1028700"/>
            <a:ext cx="7315200" cy="40005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 err="1">
                <a:solidFill>
                  <a:srgbClr val="FFAB40">
                    <a:alpha val="100000"/>
                  </a:srgbClr>
                </a:solidFill>
                <a:latin typeface="Calibri"/>
              </a:rPr>
              <a:t>Tipos</a:t>
            </a: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 de </a:t>
            </a:r>
            <a:r>
              <a:rPr lang="en-US" sz="2800" b="1" u="none" strike="noStrike" cap="none" spc="0" dirty="0" err="1">
                <a:solidFill>
                  <a:srgbClr val="FFAB40">
                    <a:alpha val="100000"/>
                  </a:srgbClr>
                </a:solidFill>
                <a:latin typeface="Calibri"/>
              </a:rPr>
              <a:t>Hipervisores</a:t>
            </a:r>
            <a:endParaRPr lang="en-US" sz="2800" b="1" u="none" strike="noStrike" cap="none" spc="0" dirty="0">
              <a:solidFill>
                <a:srgbClr val="FFAB40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914400" y="1800225"/>
            <a:ext cx="7315200" cy="1828800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Hipervisor de tipo 1 (Bare-metal): se instala directamente sobre el hardware físico, óptimo para entornos empresariales.
Hipervisor de tipo 2 (Alojado): se ejecuta sobre un sistema operativo anfitrión, adecuado para usuarios finales y aprendizaje.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590800" y="590550"/>
            <a:ext cx="33527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t"/>
            <a:r>
              <a:rPr lang="en-US" sz="3200" b="1" dirty="0" err="1" smtClean="0">
                <a:solidFill>
                  <a:srgbClr val="FFAB40">
                    <a:alpha val="100000"/>
                  </a:srgbClr>
                </a:solidFill>
              </a:rPr>
              <a:t>Máquina</a:t>
            </a:r>
            <a:r>
              <a:rPr lang="en-US" sz="3200" b="1" dirty="0" smtClean="0">
                <a:solidFill>
                  <a:srgbClr val="FFAB40">
                    <a:alpha val="100000"/>
                  </a:srgbClr>
                </a:solidFill>
              </a:rPr>
              <a:t> Virtual</a:t>
            </a:r>
            <a:endParaRPr lang="en-US" sz="3200" b="1" dirty="0">
              <a:solidFill>
                <a:srgbClr val="FFAB40">
                  <a:alpha val="100000"/>
                </a:srgbClr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219200" y="1175325"/>
            <a:ext cx="6019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Es un equipo virtual creado por software que funciona de forma independiente dentro de un equipo </a:t>
            </a:r>
            <a:r>
              <a:rPr lang="es-MX" dirty="0" smtClean="0">
                <a:solidFill>
                  <a:schemeClr val="bg1"/>
                </a:solidFill>
              </a:rPr>
              <a:t>físico (host</a:t>
            </a:r>
            <a:r>
              <a:rPr lang="es-MX" dirty="0">
                <a:solidFill>
                  <a:schemeClr val="bg1"/>
                </a:solidFill>
              </a:rPr>
              <a:t>).</a:t>
            </a:r>
            <a:br>
              <a:rPr lang="es-MX" dirty="0">
                <a:solidFill>
                  <a:schemeClr val="bg1"/>
                </a:solidFill>
              </a:rPr>
            </a:br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1828800" y="1885950"/>
            <a:ext cx="5029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Permite ejecutar varios sistemas operativos en el mismo hardware.</a:t>
            </a:r>
            <a:br>
              <a:rPr lang="es-MX" dirty="0">
                <a:solidFill>
                  <a:schemeClr val="bg1"/>
                </a:solidFill>
              </a:rPr>
            </a:br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2133600" y="2683430"/>
            <a:ext cx="4876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Se gestiona mediante un </a:t>
            </a:r>
            <a:r>
              <a:rPr lang="es-MX" b="1" dirty="0" err="1">
                <a:solidFill>
                  <a:schemeClr val="bg1"/>
                </a:solidFill>
              </a:rPr>
              <a:t>hipervisor</a:t>
            </a:r>
            <a:r>
              <a:rPr lang="es-MX" dirty="0">
                <a:solidFill>
                  <a:schemeClr val="bg1"/>
                </a:solidFill>
              </a:rPr>
              <a:t>, que asigna recursos y evita interferencias entre máquinas virtuales.</a:t>
            </a:r>
            <a:endParaRPr lang="es-A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519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629025"/>
          <a:chOff x="914400" y="1028700"/>
          <a:chExt cx="8229600" cy="3629025"/>
        </a:xfrm>
      </p:grpSpPr>
      <p:sp>
        <p:nvSpPr>
          <p:cNvPr id="2" name="CuadroTexto 1"/>
          <p:cNvSpPr txBox="1"/>
          <p:nvPr/>
        </p:nvSpPr>
        <p:spPr>
          <a:xfrm>
            <a:off x="914400" y="1028700"/>
            <a:ext cx="7315200" cy="40005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Caso </a:t>
            </a:r>
            <a:r>
              <a:rPr lang="en-US" sz="2800" b="1" u="none" strike="noStrike" cap="none" spc="0" dirty="0" err="1">
                <a:solidFill>
                  <a:srgbClr val="FFAB40">
                    <a:alpha val="100000"/>
                  </a:srgbClr>
                </a:solidFill>
                <a:latin typeface="Calibri"/>
              </a:rPr>
              <a:t>Práctico</a:t>
            </a:r>
            <a:endParaRPr lang="en-US" sz="2800" b="1" u="none" strike="noStrike" cap="none" spc="0" dirty="0">
              <a:solidFill>
                <a:srgbClr val="FFAB40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914400" y="1800225"/>
            <a:ext cx="7315200" cy="1828800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Implementación de dos máquinas virtuales utilizando Oracle VirtualBox.
Una VM configurada como servidor web (Apache) y otra como cliente.
Uso de un adaptador puente para permitir la comunicación y conectividad a internet entre las VM.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324225"/>
          <a:chOff x="914400" y="1028700"/>
          <a:chExt cx="8229600" cy="3324225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047B9E97-44B3-4E29-AE8E-07421D9C20EB}"/>
              </a:ext>
            </a:extLst>
          </p:cNvPr>
          <p:cNvSpPr txBox="1"/>
          <p:nvPr/>
        </p:nvSpPr>
        <p:spPr>
          <a:xfrm>
            <a:off x="762000" y="666750"/>
            <a:ext cx="457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FFAB40">
                    <a:alpha val="100000"/>
                  </a:srgbClr>
                </a:solidFill>
                <a:latin typeface="Calibri"/>
              </a:rPr>
              <a:t>Instalacion</a:t>
            </a:r>
            <a:r>
              <a:rPr lang="en-US" sz="2800" b="1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dirty="0" err="1">
                <a:solidFill>
                  <a:srgbClr val="FFAB40">
                    <a:alpha val="100000"/>
                  </a:srgbClr>
                </a:solidFill>
                <a:latin typeface="Calibri"/>
              </a:rPr>
              <a:t>Maquina</a:t>
            </a:r>
            <a:r>
              <a:rPr lang="en-US" sz="2800" b="1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 Virtual 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471E27-1B69-4978-981E-6B8B6ED04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58" y="1276350"/>
            <a:ext cx="4159442" cy="308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3D4A15D-5A5A-43CB-9370-C5AB66BCE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595" y="1276350"/>
            <a:ext cx="4159442" cy="309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69D7E99-8C04-4F30-8390-9997E8582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097545"/>
            <a:ext cx="4041648" cy="297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7B11573-697B-441D-8FEE-AE38D021B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00847"/>
            <a:ext cx="4058873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253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5413D03-8ED3-47EF-85FE-B090F34C8D14}"/>
              </a:ext>
            </a:extLst>
          </p:cNvPr>
          <p:cNvSpPr txBox="1"/>
          <p:nvPr/>
        </p:nvSpPr>
        <p:spPr>
          <a:xfrm>
            <a:off x="762000" y="666750"/>
            <a:ext cx="3626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FFAB40">
                    <a:alpha val="100000"/>
                  </a:srgbClr>
                </a:solidFill>
                <a:latin typeface="Calibri"/>
              </a:rPr>
              <a:t>Configuracion</a:t>
            </a:r>
            <a:r>
              <a:rPr lang="en-US" sz="2800" b="1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 de la red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D81594B-9155-42FC-883F-4EAE486AE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57350"/>
            <a:ext cx="4191000" cy="261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4CC5381-860C-4B81-9E31-1A51A0B75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57350"/>
            <a:ext cx="4244718" cy="261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723836"/>
      </p:ext>
    </p:extLst>
  </p:cSld>
  <p:clrMapOvr>
    <a:masterClrMapping/>
  </p:clrMapOvr>
</p:sld>
</file>

<file path=ppt/theme/theme1.xml><?xml version="1.0" encoding="utf-8"?>
<a:theme xmlns:a="http://schemas.openxmlformats.org/drawingml/2006/main" name="Theme29">
  <a:themeElements>
    <a:clrScheme name="Theme29">
      <a:dk1>
        <a:sysClr val="windowText" lastClr="000000"/>
      </a:dk1>
      <a:lt1>
        <a:sysClr val="window" lastClr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Theme29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2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328</Words>
  <Application>Microsoft Office PowerPoint</Application>
  <PresentationFormat>Presentación en pantalla (16:9)</PresentationFormat>
  <Paragraphs>39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1" baseType="lpstr">
      <vt:lpstr>Calibri</vt:lpstr>
      <vt:lpstr>Theme29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Juani Molet</cp:lastModifiedBy>
  <cp:revision>2</cp:revision>
  <dcterms:created xsi:type="dcterms:W3CDTF">2025-06-04T17:36:28Z</dcterms:created>
  <dcterms:modified xsi:type="dcterms:W3CDTF">2025-06-04T22:23:34Z</dcterms:modified>
  <cp:category/>
  <cp:contentStatus/>
</cp:coreProperties>
</file>